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05" d="100"/>
          <a:sy n="105" d="100"/>
        </p:scale>
        <p:origin x="-702" y="-12"/>
      </p:cViewPr>
      <p:guideLst>
        <p:guide orient="horz" pos="3521"/>
        <p:guide orient="horz" pos="663"/>
        <p:guide orient="horz" pos="2160"/>
        <p:guide orient="horz" pos="119"/>
        <p:guide orient="horz" pos="572"/>
        <p:guide pos="6114"/>
        <p:guide pos="126"/>
        <p:guide pos="3120"/>
        <p:guide pos="6023"/>
        <p:guide pos="217"/>
        <p:guide pos="22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9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C1919-552C-426A-BF9A-63C66CD6E057}" type="datetimeFigureOut">
              <a:rPr lang="ko-KR" altLang="en-US" smtClean="0"/>
              <a:pPr/>
              <a:t>2014-10-05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7A4A-0B8B-4608-A69B-5BFD38348E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881" y="2508865"/>
            <a:ext cx="30182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00"/>
              </a:lnSpc>
            </a:pPr>
            <a:r>
              <a:rPr lang="ko-KR" altLang="en-US" sz="12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작성년월일</a:t>
            </a:r>
            <a:r>
              <a:rPr lang="en-US" altLang="ko-KR" sz="12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: 2014.10.05</a:t>
            </a:r>
            <a:endParaRPr lang="ko-KR" altLang="en-US" sz="12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78886" y="2214554"/>
            <a:ext cx="370500" cy="158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2480" y="1196752"/>
            <a:ext cx="8005811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</a:pPr>
            <a:r>
              <a:rPr lang="en-US" altLang="ko-KR" sz="4500" b="1" spc="-15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Fly UFO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739075"/>
              </p:ext>
            </p:extLst>
          </p:nvPr>
        </p:nvGraphicFramePr>
        <p:xfrm>
          <a:off x="416496" y="2924944"/>
          <a:ext cx="9083454" cy="277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792088"/>
                <a:gridCol w="1764197"/>
                <a:gridCol w="900099"/>
                <a:gridCol w="1762642"/>
                <a:gridCol w="829646"/>
                <a:gridCol w="1522614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참가 구분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개인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1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        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팀명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100" b="1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TeamXY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</a:t>
                      </a:r>
                      <a:r>
                        <a:rPr lang="en-US" altLang="ko-KR" sz="11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전효재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대표자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 역할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PM, 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기획 총괄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1AB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생년 월일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1989.</a:t>
                      </a:r>
                      <a:r>
                        <a:rPr lang="en-US" altLang="ko-KR" sz="10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07. 09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휴대폰번호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010-7478-2773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E-mail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kainpekr@gmail.com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김성후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 역할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 팀장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생년 월일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1987. 06. 25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010-2162-9987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E-mail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spc="-5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ut_project@naver.com</a:t>
                      </a:r>
                      <a:endParaRPr lang="ko-KR" altLang="en-US" sz="1000" kern="1200" spc="-5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장은혜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 역할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디자인 팀장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생년 월일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1988.</a:t>
                      </a:r>
                      <a:r>
                        <a:rPr lang="en-US" altLang="ko-KR" sz="1000" kern="120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09. 20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휴대폰번호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010-9991-5575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E-mail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iamotaiji@naver.com</a:t>
                      </a:r>
                      <a:endParaRPr lang="ko-KR" altLang="en-US" sz="1000" kern="12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조병우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 역할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개발자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생년 월일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1990. </a:t>
                      </a:r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08. 25</a:t>
                      </a:r>
                      <a:endParaRPr lang="en-US" altLang="ko-KR" sz="1000" dirty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휴대폰번호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010-4664-7032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E-mail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pc="-5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whquddn20@naver.com</a:t>
                      </a:r>
                      <a:endParaRPr lang="ko-KR" altLang="en-US" sz="1000" spc="-5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함형찬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담당 역할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개발자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  <a:tr h="2509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생년 월일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1989. </a:t>
                      </a:r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10. 10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휴대폰번호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010-7773-8872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E-mail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pc="-80" baseline="0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gudcks1010@naver.com</a:t>
                      </a:r>
                      <a:endParaRPr lang="ko-KR" altLang="en-US" sz="1000" spc="-80" baseline="0" dirty="0">
                        <a:solidFill>
                          <a:schemeClr val="tx1">
                            <a:lumMod val="9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2)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목표 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우주선을  지구에서 최대한 멀리 이동하라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 중 방해가 되는 장애물들을 이용하거나 피하라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이동에 도움이 되는 아이템을 획득하라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획득 아이템과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피버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모드를 통해 점수와 골드를 최대로 획득하라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공개되어있거나 숨겨진 업적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달성하고 보상을 획득하라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획득한 골드로 게임 내 도움이 되는 아이템을 구매하거나 부품을 구매하라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보유한 부품으로 자신이 원하는 스타일로 캐릭터를 개조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제작하라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개조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제작된 캐릭터로 게임을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추락 시 발생되는 미니게임을 통해 추가 점수를 획득하라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게임에서 획득한 점수를 통해 친구 또는 전 세계 사람들과 경쟁하라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 rot="1598691">
            <a:off x="4457801" y="5784068"/>
            <a:ext cx="354585" cy="650796"/>
            <a:chOff x="4395302" y="6162580"/>
            <a:chExt cx="354585" cy="650796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54" y="6168791"/>
            <a:ext cx="724214" cy="4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3)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특징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1]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방심은 금물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당신을 방해하는 다양한 장애물들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하나를 피했다고 안심하긴 이르다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다양한 장애물들이 당신의 이동경로를 방해할 것이다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안전한 경로를 찾을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위험을 감수하고 빠르게 돌파 할 지는 자유다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자신의 스타일대로 게임을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플레이하라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2]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많은 골드를 확보할지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높은 점수를 쌓을 지는 당신의 선택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ko-KR" altLang="en-US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플레이어는 게임 중 항상 선택의 기로에 당면하게 된다</a:t>
            </a:r>
            <a:r>
              <a:rPr lang="en-US" altLang="ko-KR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점수를 선택할지</a:t>
            </a:r>
            <a:r>
              <a:rPr lang="en-US" altLang="ko-KR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아니면 골드를 획득할지</a:t>
            </a:r>
            <a:r>
              <a:rPr lang="en-US" altLang="ko-KR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1400" b="1" spc="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자신의</a:t>
            </a:r>
            <a:endParaRPr lang="en-US" altLang="ko-KR" sz="1400" b="1" spc="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목표 또는 상황에 따라 언제든지 플레이 방식을 바꿀 수 있다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3]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경쟁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수집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조립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성장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통해 인간의 욕구를 충족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인간은 어떠한 욕구를 충족시킬 때 자신이 살아 있음을 느낀다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보통 이러한 욕구는 한가지 일에서 여러 개를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채우기 어렵다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게임에서는 타인과 경쟁하여 우위를 점하는 욕구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필요한 것들을 모으려는 욕구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지속적인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관심을 통해 성장시키려는 욕구들을 재미있게 풀어내어 유저가 게임에 관심을 가질 수 있게 기획하였다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 rot="626924">
            <a:off x="4733213" y="6101895"/>
            <a:ext cx="354585" cy="650796"/>
            <a:chOff x="4395302" y="6162580"/>
            <a:chExt cx="354585" cy="65079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0"/>
          <a:stretch/>
        </p:blipFill>
        <p:spPr>
          <a:xfrm>
            <a:off x="2556240" y="6547259"/>
            <a:ext cx="724214" cy="31074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92" y="5776575"/>
            <a:ext cx="478248" cy="7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특장점 및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차별점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조작 방식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게임에서 사용하던 조작 방식은 매우 단순하였다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방법은 플레이어에게 접근하기 쉽게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만들어 준다는 강점이 있지만 일정 부분 이상 익숙해지면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숙달된 플레이어들 간의 차이점을 주기 어렵다는 단점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있다</a:t>
            </a:r>
            <a:r>
              <a:rPr lang="en-US" altLang="ko-KR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현상이 지속되면 결국 외적인</a:t>
            </a:r>
            <a:r>
              <a:rPr lang="en-US" altLang="ko-KR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실력 이외의 모든 것</a:t>
            </a:r>
            <a:r>
              <a:rPr lang="en-US" altLang="ko-KR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400" b="1" spc="-1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부분에 치중되게 되고</a:t>
            </a:r>
            <a:r>
              <a:rPr lang="en-US" altLang="ko-KR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1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후발주자가 선발 주자</a:t>
            </a:r>
            <a:endParaRPr lang="en-US" altLang="ko-KR" sz="1400" b="1" spc="-1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따라잡기 어렵게 되어 게임 내 빈부격차가 크게 발생한다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게임에서는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개의 조작 키로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조작이 매우 단순하다는 강점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실력에 따라 숙달된 플레이어들 간의 차이점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모두를 확보할 수 있는 방안으로 설계하였다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이는 다음 페이지와 같다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4768838" y="6198796"/>
            <a:ext cx="354585" cy="650796"/>
            <a:chOff x="4395302" y="6162580"/>
            <a:chExt cx="354585" cy="65079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52" y="6041482"/>
            <a:ext cx="152400" cy="1524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95" y="5972201"/>
            <a:ext cx="152400" cy="152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32" y="5972201"/>
            <a:ext cx="152400" cy="1524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32" y="5807464"/>
            <a:ext cx="152400" cy="1524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52" y="5743601"/>
            <a:ext cx="152400" cy="152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1" y="6193877"/>
            <a:ext cx="152400" cy="1524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1" y="6512605"/>
            <a:ext cx="152400" cy="152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1" y="6349302"/>
            <a:ext cx="152400" cy="1524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043" y="6051027"/>
            <a:ext cx="152400" cy="1524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54" y="5927145"/>
            <a:ext cx="152400" cy="1524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38" y="6351532"/>
            <a:ext cx="152400" cy="1524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20" y="6193877"/>
            <a:ext cx="152400" cy="1524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20" y="6512605"/>
            <a:ext cx="152400" cy="1524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20" y="6349302"/>
            <a:ext cx="152400" cy="1524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1" y="6108943"/>
            <a:ext cx="152400" cy="1524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73" y="6346277"/>
            <a:ext cx="152400" cy="1524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57" y="6351532"/>
            <a:ext cx="152400" cy="1524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73" y="6196902"/>
            <a:ext cx="152400" cy="1524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3" y="6044502"/>
            <a:ext cx="152400" cy="1524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33" y="6266115"/>
            <a:ext cx="152400" cy="15240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81" y="6266115"/>
            <a:ext cx="152400" cy="1524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1" y="6417817"/>
            <a:ext cx="152400" cy="15240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15" y="5898627"/>
            <a:ext cx="152400" cy="1524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81" y="6232544"/>
            <a:ext cx="152400" cy="1524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16" y="6232544"/>
            <a:ext cx="152400" cy="1524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16" y="6092265"/>
            <a:ext cx="152400" cy="1524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16" y="6092265"/>
            <a:ext cx="152400" cy="15240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81" y="6383143"/>
            <a:ext cx="152400" cy="15240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81" y="6383143"/>
            <a:ext cx="152400" cy="1524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43" y="5951998"/>
            <a:ext cx="796802" cy="49932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29" y="6262940"/>
            <a:ext cx="796802" cy="4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특장점 및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차별점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조작 방식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1764812"/>
            <a:ext cx="5040560" cy="381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660380" y="6286313"/>
            <a:ext cx="2614842" cy="346060"/>
          </a:xfrm>
          <a:prstGeom prst="rect">
            <a:avLst/>
          </a:prstGeom>
        </p:spPr>
      </p:pic>
      <p:grpSp>
        <p:nvGrpSpPr>
          <p:cNvPr id="120" name="그룹 119"/>
          <p:cNvGrpSpPr/>
          <p:nvPr/>
        </p:nvGrpSpPr>
        <p:grpSpPr>
          <a:xfrm>
            <a:off x="4766713" y="5940717"/>
            <a:ext cx="354585" cy="650796"/>
            <a:chOff x="4395302" y="6162580"/>
            <a:chExt cx="354585" cy="650796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  <p:pic>
        <p:nvPicPr>
          <p:cNvPr id="124" name="그림 1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07" y="5807464"/>
            <a:ext cx="152400" cy="15240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27" y="5743601"/>
            <a:ext cx="152400" cy="15240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76" y="6193877"/>
            <a:ext cx="152400" cy="152400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76" y="6512605"/>
            <a:ext cx="152400" cy="152400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76" y="6349302"/>
            <a:ext cx="152400" cy="1524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18" y="6051027"/>
            <a:ext cx="152400" cy="152400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29" y="5927145"/>
            <a:ext cx="152400" cy="15240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13" y="6351532"/>
            <a:ext cx="152400" cy="152400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95" y="6193877"/>
            <a:ext cx="152400" cy="15240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95" y="6512605"/>
            <a:ext cx="152400" cy="152400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95" y="6349302"/>
            <a:ext cx="152400" cy="152400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16" y="6108943"/>
            <a:ext cx="152400" cy="15240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48" y="6346277"/>
            <a:ext cx="152400" cy="152400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532" y="6351532"/>
            <a:ext cx="152400" cy="152400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48" y="6196902"/>
            <a:ext cx="152400" cy="152400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648" y="6044502"/>
            <a:ext cx="152400" cy="1524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08" y="6266115"/>
            <a:ext cx="152400" cy="152400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56" y="6266115"/>
            <a:ext cx="152400" cy="15240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06" y="6417817"/>
            <a:ext cx="152400" cy="1524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56" y="6232544"/>
            <a:ext cx="152400" cy="15240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91" y="6232544"/>
            <a:ext cx="152400" cy="1524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91" y="6092265"/>
            <a:ext cx="152400" cy="152400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91" y="6092265"/>
            <a:ext cx="152400" cy="15240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56" y="6383143"/>
            <a:ext cx="152400" cy="1524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56" y="6383143"/>
            <a:ext cx="152400" cy="152400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18" y="5951998"/>
            <a:ext cx="796802" cy="499329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04" y="6262940"/>
            <a:ext cx="796802" cy="499329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64" y="5892695"/>
            <a:ext cx="152400" cy="152400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64" y="5712172"/>
            <a:ext cx="152400" cy="152400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4" y="5731222"/>
            <a:ext cx="91440" cy="12192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64" y="5733762"/>
            <a:ext cx="91440" cy="121920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70" y="5909053"/>
            <a:ext cx="91440" cy="12192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64" y="5907935"/>
            <a:ext cx="91440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44488" y="1052513"/>
            <a:ext cx="936104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특장점 및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차별점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2)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이동한 구간마다 추가되는 다양한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플레이어는 게임 내에서 우주선을 점점 더 높이 보낼 수록 하나 둘 씩 추가되는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컨텐츠들을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경험 할 수 있다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이는 내부 레벨디자인과도 연관되는데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컨텐츠가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만들어지는 과정은 다음과 같다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① 장애물의 형태와 세부 내용을 기획한다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② 결정된 내용을 토대로 난이도를 상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하로 나누어 구성한다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각 난이도에 따라 차이점을 고려하여 설계한다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 설계된 내용들을 구현한다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 순서대로 구현된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컨테츠들은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플레이어가 이동한 거리에 따라 점차적으로 어렵게 배치되어 추가된다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가령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플레이 초반의 경우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 난이도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1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개만 등장하지만 후반의 경우에는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 난이도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여러 개가 동시에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제공된다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4" name="직선 연결선 183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68"/>
          <a:stretch/>
        </p:blipFill>
        <p:spPr>
          <a:xfrm>
            <a:off x="0" y="5725969"/>
            <a:ext cx="2916718" cy="1132031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68"/>
          <a:stretch/>
        </p:blipFill>
        <p:spPr>
          <a:xfrm>
            <a:off x="2720990" y="5725969"/>
            <a:ext cx="2916718" cy="1132031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68"/>
          <a:stretch/>
        </p:blipFill>
        <p:spPr>
          <a:xfrm>
            <a:off x="5445799" y="5725969"/>
            <a:ext cx="2916718" cy="11320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3"/>
          <a:stretch/>
        </p:blipFill>
        <p:spPr>
          <a:xfrm>
            <a:off x="7711436" y="5711473"/>
            <a:ext cx="2194564" cy="1146527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864572"/>
            <a:ext cx="610388" cy="1085134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64" y="5892695"/>
            <a:ext cx="152400" cy="152400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64" y="5712172"/>
            <a:ext cx="152400" cy="152400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04" y="5731222"/>
            <a:ext cx="91440" cy="121920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64" y="5733762"/>
            <a:ext cx="91440" cy="121920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70" y="5909053"/>
            <a:ext cx="91440" cy="121920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64" y="5907935"/>
            <a:ext cx="91440" cy="121920"/>
          </a:xfrm>
          <a:prstGeom prst="rect">
            <a:avLst/>
          </a:prstGeom>
        </p:spPr>
      </p:pic>
      <p:grpSp>
        <p:nvGrpSpPr>
          <p:cNvPr id="199" name="그룹 198"/>
          <p:cNvGrpSpPr/>
          <p:nvPr/>
        </p:nvGrpSpPr>
        <p:grpSpPr>
          <a:xfrm>
            <a:off x="4775707" y="5940717"/>
            <a:ext cx="354585" cy="650796"/>
            <a:chOff x="4395302" y="6162580"/>
            <a:chExt cx="354585" cy="650796"/>
          </a:xfrm>
        </p:grpSpPr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202" name="그림 20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7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44488" y="1052513"/>
            <a:ext cx="93610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특장점 및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차별점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3)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숨겨진 보상과 자신만의 캐릭터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-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게임은 인 게임 내부에서도 충분한 재미를 선사하지만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외적인 부분에서도 인 게임에 많은 영향을 끼치는</a:t>
            </a:r>
            <a:endParaRPr lang="en-US" altLang="ko-KR" sz="1400" b="1" spc="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시스템들이 존재한다</a:t>
            </a:r>
            <a:r>
              <a:rPr lang="en-US" altLang="ko-KR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바로</a:t>
            </a:r>
            <a:r>
              <a:rPr lang="en-US" altLang="ko-KR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커스터마이징과</a:t>
            </a:r>
            <a:r>
              <a:rPr lang="ko-KR" altLang="en-US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업적이다</a:t>
            </a:r>
            <a:r>
              <a:rPr lang="en-US" altLang="ko-KR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업적은 일정 조건을 만족하면 획득 할 수 있는데</a:t>
            </a:r>
            <a:r>
              <a:rPr lang="en-US" altLang="ko-KR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난이도에</a:t>
            </a:r>
            <a:endParaRPr lang="en-US" altLang="ko-KR" sz="1400" b="1" spc="-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따라 작은 보상부터 큰 보상까지 획득 할 수 있다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획득한 보상으로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커스터마이징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시스템을 통해 부품을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강화하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교체하여 자신만의 캐릭터를 만들 수 있다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완성된 캐릭터는 인 게임에 바로 반영되어 이전과의 차이를 </a:t>
            </a:r>
            <a:r>
              <a:rPr lang="ko-KR" altLang="en-US" sz="1400" b="1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플레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이어가 바로 경험해 볼 수 있다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27" name="그룹 26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29" name="그룹 28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2072680" y="5491580"/>
            <a:ext cx="5760640" cy="1059181"/>
            <a:chOff x="2731122" y="3999351"/>
            <a:chExt cx="3050269" cy="560838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588" y="3999352"/>
              <a:ext cx="448057" cy="56083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537" y="3999351"/>
              <a:ext cx="448057" cy="560833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122" y="3999356"/>
              <a:ext cx="448057" cy="56083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919" y="3999356"/>
              <a:ext cx="448057" cy="560833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868" y="3999356"/>
              <a:ext cx="448057" cy="56083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334" y="3999356"/>
              <a:ext cx="448057" cy="560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7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44488" y="1052513"/>
            <a:ext cx="93610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BM(Business Model)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B2C(Business to Customer)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-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B2C Model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은 부분 유료화로써 사용자가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인앱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(In-App)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결재를 통해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게임머니를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구입하고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획득한 게임</a:t>
            </a:r>
            <a:endParaRPr lang="en-US" altLang="ko-KR" sz="1400" b="1" spc="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3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머니로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필요한 것들을 구매하는 것을 말한다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현재 많은 게임들에서 주로 차용하고 있는 방식으로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디바</a:t>
            </a:r>
            <a:endParaRPr lang="en-US" altLang="ko-KR" sz="1400" b="1" spc="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3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3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이스가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발전함에 따라 결제시간도 단축되어 플레이어의 충동적 구매를 유도하기에 이롭다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spc="3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게임에서는 다음과 같은 방법으로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B2C Model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설계한다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3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① 게임 머니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캐시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지불을 통한 업적 달성</a:t>
            </a:r>
            <a:endParaRPr lang="en-US" altLang="ko-KR" sz="1400" b="1" spc="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3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② 게임 머니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캐시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지불을 통한 부품 및 아이템 구매</a:t>
            </a:r>
            <a:endParaRPr lang="en-US" altLang="ko-KR" sz="1400" b="1" spc="3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3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게임 머니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캐시</a:t>
            </a:r>
            <a:r>
              <a:rPr lang="en-US" altLang="ko-KR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1400" b="1" spc="3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지불을 통한 게임 가능 횟수 증가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0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4488" y="1052513"/>
            <a:ext cx="936104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게임의 포화 상태와 한계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 시장에서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게임은 이미 포화상태이다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뿐만 아니라 최고 매출 순위에 있는 게임 중 외형만 다른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비슷한 게임들이 이미 점유하고 있다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그림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최고 매출 순위에 링크되어 있는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쿠키런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for </a:t>
            </a:r>
            <a:r>
              <a:rPr lang="en-US" altLang="ko-KR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Kakao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이는 유저들이 이와 같은 패턴을 가진 게임들에 익숙해져 있다는 것을 의미한다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또한 이와 비슷한 장르의 게임을 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새로 개발하여도 특별한 차이점이 없다면 하고 있는 게임을 바꾸면서까지 관심을 가지지 않는다는 것이다</a:t>
            </a:r>
            <a:r>
              <a:rPr lang="en-US" altLang="ko-KR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</a:t>
            </a:r>
            <a:endParaRPr lang="en-US" altLang="ko-KR" sz="1400" b="1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말하자면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많은 사람들이 선호하는 장르이나 특별한 차이점 없이는 승부를 보기 힘든 장르가 바로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게임이다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5" name="Picture 1" descr="C:\Users\ADMINI~1\AppData\Local\Temp\hunclip1\01\huntemp.files\img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2"/>
          <a:stretch/>
        </p:blipFill>
        <p:spPr bwMode="auto">
          <a:xfrm>
            <a:off x="3502342" y="2660536"/>
            <a:ext cx="290131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6" name="그룹 5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16" name="그룹 15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70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4488" y="1052513"/>
            <a:ext cx="9361040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2)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새로운 방식의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-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게임에서는 크게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조합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업적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세 가지를 중점으로 진행한다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각각의 요소들은 따로 진행되는 것이 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아니라 서로에게 연관된다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예를 들어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업적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획득한 부품을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조합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자신의 스타일에 따라 캐릭터에 조립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하고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이를 게임 내부에서 사용할 수 있다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그림 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내에서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업적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조립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’, ‘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런게임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요소의 상호작용</a:t>
            </a: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008784" y="2940456"/>
            <a:ext cx="3888432" cy="3146192"/>
            <a:chOff x="849576" y="1052736"/>
            <a:chExt cx="5483780" cy="443701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28961" y="2131273"/>
              <a:ext cx="4437014" cy="2279940"/>
            </a:xfrm>
            <a:prstGeom prst="rect">
              <a:avLst/>
            </a:prstGeom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812" y="1476400"/>
              <a:ext cx="1980000" cy="3504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74879" y="2131273"/>
              <a:ext cx="4437014" cy="2279940"/>
            </a:xfrm>
            <a:prstGeom prst="rect">
              <a:avLst/>
            </a:prstGeom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554" y="1476402"/>
              <a:ext cx="1980000" cy="349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5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4488" y="1052513"/>
            <a:ext cx="93610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 의도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3)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레드오션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시장의 틈새 공략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기존의 </a:t>
            </a:r>
            <a:r>
              <a:rPr lang="ko-KR" altLang="en-US" sz="1400" b="1" spc="-20" dirty="0" err="1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런게임이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실수하지 않고 얼마나 </a:t>
            </a:r>
            <a:r>
              <a:rPr lang="ko-KR" altLang="en-US" sz="1400" b="1" spc="-20" dirty="0" err="1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멀리가냐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방식이었다면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게임은 다양한 종류의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장애물들을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얼마나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효율적으로 이용하고 </a:t>
            </a:r>
            <a:r>
              <a:rPr lang="ko-KR" altLang="en-US" sz="1400" b="1" spc="-20" dirty="0" err="1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회파하냐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방식으로 진행된다</a:t>
            </a: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차이점으로 </a:t>
            </a:r>
            <a:r>
              <a:rPr lang="ko-KR" altLang="en-US" sz="1400" b="1" spc="-20" dirty="0" err="1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레드오션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시장의 틈새를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노리고자 기획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하였다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400" b="1" spc="-20" dirty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29" name="그룹 28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4615784" y="5939624"/>
            <a:ext cx="674431" cy="635977"/>
            <a:chOff x="3691261" y="4192273"/>
            <a:chExt cx="1791245" cy="168911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4192273"/>
              <a:ext cx="358248" cy="136134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258" y="4192273"/>
              <a:ext cx="358248" cy="136134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5523138"/>
              <a:ext cx="1791245" cy="35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28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4488" y="1052513"/>
            <a:ext cx="9361040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대상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타겟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-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런게임을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경험해 보았거나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캐쥬얼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게임을 선호하는 남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녀 모두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29" name="그룹 28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4615784" y="5939624"/>
            <a:ext cx="674431" cy="635977"/>
            <a:chOff x="3691261" y="4192273"/>
            <a:chExt cx="1791245" cy="168911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4192273"/>
              <a:ext cx="358248" cy="136134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258" y="4192273"/>
              <a:ext cx="358248" cy="13613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5523138"/>
              <a:ext cx="1791245" cy="358248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27" y="6008357"/>
            <a:ext cx="354585" cy="4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44488" y="1052513"/>
            <a:ext cx="9361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설명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좌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 버튼을 활용하여 우주선을 날리는 게임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아래 그림은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목업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29" name="그룹 28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2073269" y="2294302"/>
            <a:ext cx="5760000" cy="3070514"/>
            <a:chOff x="755576" y="2191296"/>
            <a:chExt cx="7917552" cy="4219112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204864"/>
              <a:ext cx="2160240" cy="4205544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087" y="2191296"/>
              <a:ext cx="2159859" cy="42048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2191296"/>
              <a:ext cx="2156912" cy="4204800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0" y="5692880"/>
            <a:ext cx="9906000" cy="900953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987532" y="5807464"/>
            <a:ext cx="890455" cy="37273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263357" y="6078623"/>
            <a:ext cx="890455" cy="37273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7380312" y="5807464"/>
            <a:ext cx="890455" cy="37273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436096" y="6008591"/>
            <a:ext cx="890455" cy="37273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4860032" y="6093296"/>
            <a:ext cx="2614842" cy="34606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781694" y="5905593"/>
            <a:ext cx="2614842" cy="34606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619270" y="5824999"/>
            <a:ext cx="2614842" cy="34606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4615784" y="5939624"/>
            <a:ext cx="674431" cy="635977"/>
            <a:chOff x="3691261" y="4192273"/>
            <a:chExt cx="1791245" cy="168911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4192273"/>
              <a:ext cx="358248" cy="1361345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258" y="4192273"/>
              <a:ext cx="358248" cy="136134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261" y="5523138"/>
              <a:ext cx="1791245" cy="358248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27" y="6008357"/>
            <a:ext cx="354585" cy="4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0" y="6554581"/>
            <a:ext cx="9906000" cy="321855"/>
            <a:chOff x="0" y="6554581"/>
            <a:chExt cx="9144000" cy="321855"/>
          </a:xfrm>
        </p:grpSpPr>
        <p:grpSp>
          <p:nvGrpSpPr>
            <p:cNvPr id="29" name="그룹 28"/>
            <p:cNvGrpSpPr/>
            <p:nvPr/>
          </p:nvGrpSpPr>
          <p:grpSpPr>
            <a:xfrm>
              <a:off x="0" y="6554581"/>
              <a:ext cx="2771800" cy="321855"/>
              <a:chOff x="0" y="5682869"/>
              <a:chExt cx="8934386" cy="1037439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2770191" y="6554581"/>
              <a:ext cx="2771800" cy="321855"/>
              <a:chOff x="0" y="5682869"/>
              <a:chExt cx="8934386" cy="1037439"/>
            </a:xfrm>
          </p:grpSpPr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grpSp>
          <p:nvGrpSpPr>
            <p:cNvPr id="31" name="그룹 30"/>
            <p:cNvGrpSpPr/>
            <p:nvPr/>
          </p:nvGrpSpPr>
          <p:grpSpPr>
            <a:xfrm>
              <a:off x="5541991" y="6554581"/>
              <a:ext cx="2771800" cy="321855"/>
              <a:chOff x="0" y="5682869"/>
              <a:chExt cx="8934386" cy="1037439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82869"/>
                <a:ext cx="2987824" cy="1037439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562" y="5682869"/>
                <a:ext cx="2987824" cy="1037439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51"/>
            <a:stretch/>
          </p:blipFill>
          <p:spPr>
            <a:xfrm>
              <a:off x="8306523" y="6554581"/>
              <a:ext cx="837477" cy="321855"/>
            </a:xfrm>
            <a:prstGeom prst="rect">
              <a:avLst/>
            </a:prstGeom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900953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987532" y="5807464"/>
            <a:ext cx="890455" cy="37273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263357" y="6078623"/>
            <a:ext cx="890455" cy="37273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7380312" y="5807464"/>
            <a:ext cx="890455" cy="37273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436096" y="6008591"/>
            <a:ext cx="890455" cy="37273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4860032" y="6093296"/>
            <a:ext cx="2614842" cy="34606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781694" y="5905593"/>
            <a:ext cx="2614842" cy="34606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619270" y="5824999"/>
            <a:ext cx="2614842" cy="34606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84" y="6440717"/>
            <a:ext cx="674431" cy="13488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4488" y="1052513"/>
            <a:ext cx="9361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설명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움직이거나 정지한 장애물들을 피하고 아이템을 획득하여 점수를 쌓는 게임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2" name="그룹 71"/>
          <p:cNvGrpSpPr>
            <a:grpSpLocks noChangeAspect="1"/>
          </p:cNvGrpSpPr>
          <p:nvPr/>
        </p:nvGrpSpPr>
        <p:grpSpPr>
          <a:xfrm>
            <a:off x="2073000" y="2286434"/>
            <a:ext cx="5760000" cy="3075833"/>
            <a:chOff x="594395" y="2191296"/>
            <a:chExt cx="7900976" cy="421911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459" y="2191296"/>
              <a:ext cx="2156912" cy="420480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95" y="2205608"/>
              <a:ext cx="2156912" cy="4204800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427" y="2191296"/>
              <a:ext cx="2156912" cy="4204800"/>
            </a:xfrm>
            <a:prstGeom prst="rect">
              <a:avLst/>
            </a:prstGeom>
          </p:spPr>
        </p:pic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3393" y="6251875"/>
            <a:ext cx="134886" cy="512567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2212">
            <a:off x="5443956" y="6206271"/>
            <a:ext cx="134886" cy="51256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49" y="5778966"/>
            <a:ext cx="354585" cy="44383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06" y="6230015"/>
            <a:ext cx="99874" cy="199747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68" y="6230015"/>
            <a:ext cx="99874" cy="1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설명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지구부터 시작하여 끝없는 우주까지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56" y="5949280"/>
            <a:ext cx="354585" cy="443834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13" y="6400329"/>
            <a:ext cx="99874" cy="19974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575" y="6400329"/>
            <a:ext cx="99874" cy="19974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grpSp>
        <p:nvGrpSpPr>
          <p:cNvPr id="69" name="그룹 68"/>
          <p:cNvGrpSpPr/>
          <p:nvPr/>
        </p:nvGrpSpPr>
        <p:grpSpPr>
          <a:xfrm>
            <a:off x="2539104" y="2296868"/>
            <a:ext cx="4826288" cy="3054965"/>
            <a:chOff x="1453073" y="2204864"/>
            <a:chExt cx="6643991" cy="4205544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073" y="2204864"/>
              <a:ext cx="2160240" cy="4205544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2205608"/>
              <a:ext cx="2156912" cy="4204800"/>
            </a:xfrm>
            <a:prstGeom prst="rect">
              <a:avLst/>
            </a:prstGeom>
          </p:spPr>
        </p:pic>
        <p:cxnSp>
          <p:nvCxnSpPr>
            <p:cNvPr id="81" name="직선 화살표 연결선 80"/>
            <p:cNvCxnSpPr>
              <a:stCxn id="70" idx="3"/>
            </p:cNvCxnSpPr>
            <p:nvPr/>
          </p:nvCxnSpPr>
          <p:spPr>
            <a:xfrm>
              <a:off x="3613313" y="4307636"/>
              <a:ext cx="2254831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535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5282" y="249538"/>
            <a:ext cx="7257998" cy="39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r>
              <a:rPr lang="en-US" altLang="ko-KR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의도 및 특징</a:t>
            </a:r>
            <a:endParaRPr lang="en-US" altLang="ko-KR" sz="28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0" y="5692880"/>
            <a:ext cx="9906000" cy="1165120"/>
          </a:xfrm>
          <a:prstGeom prst="rect">
            <a:avLst/>
          </a:prstGeom>
          <a:solidFill>
            <a:srgbClr val="56A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5682268"/>
            <a:ext cx="9906000" cy="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488" y="1052513"/>
            <a:ext cx="9361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1)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설명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-</a:t>
            </a:r>
            <a:r>
              <a:rPr lang="ko-KR" altLang="en-US" sz="1400" b="1" spc="-20" dirty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sz="1400" b="1" spc="-20" dirty="0" err="1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커스터마이징</a:t>
            </a:r>
            <a:r>
              <a:rPr lang="en-US" altLang="ko-KR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spc="-20" dirty="0" smtClean="0">
                <a:solidFill>
                  <a:schemeClr val="tx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업적과 같은 다양한 재미요소</a:t>
            </a:r>
            <a:endParaRPr lang="en-US" altLang="ko-KR" sz="1400" b="1" spc="-20" dirty="0" smtClean="0">
              <a:solidFill>
                <a:schemeClr val="tx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07"/>
          <a:stretch/>
        </p:blipFill>
        <p:spPr>
          <a:xfrm>
            <a:off x="68241" y="5877272"/>
            <a:ext cx="103365" cy="7772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-26448"/>
          <a:stretch/>
        </p:blipFill>
        <p:spPr>
          <a:xfrm>
            <a:off x="68240" y="5877272"/>
            <a:ext cx="134895" cy="77724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1367186" y="5807464"/>
            <a:ext cx="890455" cy="37273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2643011" y="6427732"/>
            <a:ext cx="890455" cy="3727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6317903" y="5902703"/>
            <a:ext cx="890455" cy="37273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5043727" y="6446004"/>
            <a:ext cx="890455" cy="37273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-953002" y="6308744"/>
            <a:ext cx="2614842" cy="34606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5455710" y="6286313"/>
            <a:ext cx="2614842" cy="34606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6823862" y="6308744"/>
            <a:ext cx="2614842" cy="3460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62" b="15394"/>
          <a:stretch/>
        </p:blipFill>
        <p:spPr>
          <a:xfrm>
            <a:off x="1207238" y="5776575"/>
            <a:ext cx="2614842" cy="34606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9" b="27265"/>
          <a:stretch/>
        </p:blipFill>
        <p:spPr>
          <a:xfrm>
            <a:off x="8021112" y="5926484"/>
            <a:ext cx="890455" cy="37273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641148"/>
            <a:ext cx="167640" cy="167640"/>
          </a:xfrm>
          <a:prstGeom prst="rect">
            <a:avLst/>
          </a:prstGeom>
        </p:spPr>
      </p:pic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2072248" y="2286046"/>
            <a:ext cx="5760000" cy="3065787"/>
            <a:chOff x="611270" y="2191296"/>
            <a:chExt cx="7898103" cy="420380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70" y="2191296"/>
              <a:ext cx="2156400" cy="420380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941" y="2191296"/>
              <a:ext cx="2156400" cy="4198066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973" y="2191296"/>
              <a:ext cx="2156400" cy="4198066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5859801"/>
            <a:ext cx="796802" cy="49932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 rot="19586753">
            <a:off x="4704294" y="6162580"/>
            <a:ext cx="354585" cy="650796"/>
            <a:chOff x="4395302" y="6162580"/>
            <a:chExt cx="354585" cy="65079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302" y="6162580"/>
              <a:ext cx="354585" cy="44383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459" y="6613629"/>
              <a:ext cx="99874" cy="19974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921" y="6613629"/>
              <a:ext cx="99874" cy="199747"/>
            </a:xfrm>
            <a:prstGeom prst="rect">
              <a:avLst/>
            </a:prstGeom>
          </p:spPr>
        </p:pic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24" y="6109776"/>
            <a:ext cx="292088" cy="29208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98" y="5794264"/>
            <a:ext cx="724214" cy="4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1209</Words>
  <Application>Microsoft Office PowerPoint</Application>
  <PresentationFormat>A4 용지(210x297mm)</PresentationFormat>
  <Paragraphs>183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GALALAB</dc:creator>
  <cp:lastModifiedBy>Registered User</cp:lastModifiedBy>
  <cp:revision>116</cp:revision>
  <dcterms:created xsi:type="dcterms:W3CDTF">2011-10-10T10:44:28Z</dcterms:created>
  <dcterms:modified xsi:type="dcterms:W3CDTF">2014-10-05T13:27:55Z</dcterms:modified>
</cp:coreProperties>
</file>